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393" r:id="rId4"/>
    <p:sldId id="392" r:id="rId5"/>
    <p:sldId id="371" r:id="rId6"/>
    <p:sldId id="395" r:id="rId7"/>
    <p:sldId id="397" r:id="rId8"/>
    <p:sldId id="394" r:id="rId9"/>
    <p:sldId id="372" r:id="rId10"/>
    <p:sldId id="382" r:id="rId11"/>
    <p:sldId id="383" r:id="rId12"/>
    <p:sldId id="398" r:id="rId13"/>
    <p:sldId id="384" r:id="rId14"/>
    <p:sldId id="359" r:id="rId15"/>
    <p:sldId id="387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0A9A-7A52-487A-9EF7-5C6F9EEBE081}" type="datetimeFigureOut">
              <a:rPr lang="hu-HU" smtClean="0"/>
              <a:pPr/>
              <a:t>2021. 11. 29.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0A37-B6EC-466B-8702-792E9BEF08A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17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91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1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76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40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3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79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49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9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08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76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47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45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A37-B6EC-466B-8702-792E9BEF08A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40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2B643-F726-42DE-BB09-73ABF7B8C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4540-432E-4139-94B5-4966EFE25D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4DC8-0A70-4A4D-B735-D1A0920D4D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A93D-FB35-44DB-A478-3E662C8FA6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0856-FB47-41C9-A093-D116ED79CC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4129-DDD1-4139-B935-FE62F011D8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DFF0-AC8B-40FC-936E-D40AA76A0B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50BA-B7B1-43F2-879B-EA7AB60FBF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8FDC-855D-47E4-821A-F2172F6CF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6894-F385-4328-8998-41FCB937CD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4836-5C3B-451F-AEDE-98DD67DCD7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2B643-F726-42DE-BB09-73ABF7B8CE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rirosz.hu/rbv/ritka-nap-2021/program-2021/standszekci%C3%B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hyperlink" Target="https://europlan.rirosz.hu/euroterv-vii-konferencia-20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ei.org/news-events/magazin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Virtuális Betegtalálkozó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a </a:t>
            </a:r>
            <a:r>
              <a:rPr lang="hu-HU" b="1" dirty="0" smtClean="0">
                <a:solidFill>
                  <a:schemeClr val="tx1"/>
                </a:solidFill>
              </a:rPr>
              <a:t>2021-as </a:t>
            </a:r>
            <a:r>
              <a:rPr lang="hu-HU" b="1" dirty="0" smtClean="0">
                <a:solidFill>
                  <a:schemeClr val="tx1"/>
                </a:solidFill>
              </a:rPr>
              <a:t>HANO Klub alkalmából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 smtClean="0">
                <a:solidFill>
                  <a:schemeClr val="tx1"/>
                </a:solidFill>
              </a:rPr>
              <a:t>A Magyarországi Angio-Ödémás Betegek Egyesülete tájékoztatója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dirty="0" smtClean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7020E6C-8D81-4A19-B54D-D5D6678FE69E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90" y="27461"/>
            <a:ext cx="1457323" cy="145732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27178" y="2744740"/>
            <a:ext cx="341682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28650"/>
            <a:r>
              <a:rPr lang="hu-HU" dirty="0" smtClean="0"/>
              <a:t>	https://</a:t>
            </a:r>
            <a:r>
              <a:rPr lang="hu-HU" dirty="0" smtClean="0">
                <a:solidFill>
                  <a:srgbClr val="FF0000"/>
                </a:solidFill>
              </a:rPr>
              <a:t>haei</a:t>
            </a:r>
            <a:r>
              <a:rPr lang="hu-HU" dirty="0" smtClean="0"/>
              <a:t>.</a:t>
            </a:r>
            <a:r>
              <a:rPr lang="hu-HU" dirty="0" smtClean="0">
                <a:solidFill>
                  <a:schemeClr val="bg1"/>
                </a:solidFill>
              </a:rPr>
              <a:t>org</a:t>
            </a:r>
            <a:r>
              <a:rPr lang="hu-HU" dirty="0" smtClean="0">
                <a:solidFill>
                  <a:srgbClr val="00B050"/>
                </a:solidFill>
              </a:rPr>
              <a:t>/hungary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2665">
            <a:off x="7931180" y="473427"/>
            <a:ext cx="1399677" cy="49360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6945">
            <a:off x="8050016" y="2107562"/>
            <a:ext cx="919786" cy="291266"/>
          </a:xfrm>
          <a:prstGeom prst="rect">
            <a:avLst/>
          </a:prstGeom>
        </p:spPr>
      </p:pic>
      <p:pic>
        <p:nvPicPr>
          <p:cNvPr id="20" name="Kép 19"/>
          <p:cNvPicPr/>
          <p:nvPr/>
        </p:nvPicPr>
        <p:blipFill>
          <a:blip r:embed="rId6" cstate="print"/>
          <a:stretch>
            <a:fillRect/>
          </a:stretch>
        </p:blipFill>
        <p:spPr>
          <a:xfrm rot="3218509">
            <a:off x="7406340" y="976840"/>
            <a:ext cx="1202449" cy="62887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86" y="2006755"/>
            <a:ext cx="777130" cy="70517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9099"/>
            <a:ext cx="2679254" cy="20707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21" y="1250396"/>
            <a:ext cx="1116942" cy="1849436"/>
          </a:xfrm>
          <a:prstGeom prst="rect">
            <a:avLst/>
          </a:prstGeom>
        </p:spPr>
      </p:pic>
      <p:sp>
        <p:nvSpPr>
          <p:cNvPr id="8" name="AutoShape 2" descr="Főol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51836">
            <a:off x="2333677" y="326401"/>
            <a:ext cx="1666680" cy="56111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1" y="448529"/>
            <a:ext cx="1584176" cy="8018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04" y="7937"/>
            <a:ext cx="891725" cy="97279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-19113" y="1707336"/>
            <a:ext cx="2221879" cy="138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363272" cy="922114"/>
          </a:xfrm>
        </p:spPr>
        <p:txBody>
          <a:bodyPr/>
          <a:lstStyle/>
          <a:p>
            <a:pPr marL="0" indent="185738">
              <a:buNone/>
            </a:pPr>
            <a:r>
              <a:rPr lang="hu-HU" sz="3200" b="1" i="1" dirty="0">
                <a:solidFill>
                  <a:schemeClr val="tx2"/>
                </a:solidFill>
              </a:rPr>
              <a:t>Egyesület, pénzügyi helyzet, - aktuális </a:t>
            </a:r>
            <a:r>
              <a:rPr lang="hu-HU" sz="3200" b="1" i="1" dirty="0" smtClean="0">
                <a:solidFill>
                  <a:schemeClr val="tx2"/>
                </a:solidFill>
              </a:rPr>
              <a:t>tagdíj I. </a:t>
            </a:r>
            <a:r>
              <a:rPr lang="hu-HU" sz="3200" b="1" i="1" dirty="0">
                <a:solidFill>
                  <a:schemeClr val="tx2"/>
                </a:solidFill>
              </a:rPr>
              <a:t/>
            </a:r>
            <a:br>
              <a:rPr lang="hu-HU" sz="3200" b="1" i="1" dirty="0">
                <a:solidFill>
                  <a:schemeClr val="tx2"/>
                </a:solidFill>
              </a:rPr>
            </a:b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32756" y="1124744"/>
            <a:ext cx="77716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on-line kapcsolatok természetének és a könyvelés alapítványi finanszírozásának köszönhetően nem volt kiadásunk 2021-ben.</a:t>
            </a:r>
          </a:p>
          <a:p>
            <a:r>
              <a:rPr lang="hu-HU" dirty="0"/>
              <a:t> </a:t>
            </a:r>
            <a:r>
              <a:rPr lang="hu-HU" dirty="0" smtClean="0"/>
              <a:t>A tavaly októberi számlakivonathoz képest így gyarapodásról tudunk beszámolni.</a:t>
            </a:r>
          </a:p>
          <a:p>
            <a:r>
              <a:rPr lang="hu-HU" dirty="0" smtClean="0"/>
              <a:t>2020. Október 31: </a:t>
            </a:r>
            <a:r>
              <a:rPr lang="hu-HU" b="1" dirty="0">
                <a:solidFill>
                  <a:srgbClr val="C00000"/>
                </a:solidFill>
              </a:rPr>
              <a:t>171.215 Ft  </a:t>
            </a:r>
            <a:r>
              <a:rPr lang="hu-HU" dirty="0" err="1" smtClean="0"/>
              <a:t>vs</a:t>
            </a:r>
            <a:r>
              <a:rPr lang="hu-HU" dirty="0" smtClean="0"/>
              <a:t> 2021.október 31: </a:t>
            </a:r>
            <a:r>
              <a:rPr lang="hu-HU" b="1" dirty="0" smtClean="0">
                <a:solidFill>
                  <a:srgbClr val="C00000"/>
                </a:solidFill>
              </a:rPr>
              <a:t>310.700Ft</a:t>
            </a:r>
          </a:p>
          <a:p>
            <a:endParaRPr lang="hu-HU" b="1" dirty="0">
              <a:solidFill>
                <a:srgbClr val="C00000"/>
              </a:solidFill>
            </a:endParaRPr>
          </a:p>
          <a:p>
            <a:r>
              <a:rPr lang="hu-HU" dirty="0"/>
              <a:t>Ennek </a:t>
            </a:r>
            <a:r>
              <a:rPr lang="hu-HU" dirty="0" smtClean="0"/>
              <a:t>forrásai részben a tagdíjak, részben adományok voltak, amit ezúton is köszönünk </a:t>
            </a:r>
            <a:r>
              <a:rPr lang="hu-HU" dirty="0" err="1" smtClean="0"/>
              <a:t>Soroncz</a:t>
            </a:r>
            <a:r>
              <a:rPr lang="hu-HU" dirty="0" smtClean="0"/>
              <a:t> Tamásnak, </a:t>
            </a:r>
            <a:r>
              <a:rPr lang="hu-HU" dirty="0" err="1" smtClean="0"/>
              <a:t>Stráhl</a:t>
            </a:r>
            <a:r>
              <a:rPr lang="hu-HU" dirty="0" smtClean="0"/>
              <a:t> Péternek, illetve mindenkinek, aki az elfogadott tagdíjon felül fizetett hozzájárulást</a:t>
            </a:r>
            <a:endParaRPr lang="hu-HU" dirty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756" y="4149312"/>
            <a:ext cx="3322712" cy="2389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140011"/>
            <a:ext cx="2304256" cy="27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363272" cy="922114"/>
          </a:xfrm>
        </p:spPr>
        <p:txBody>
          <a:bodyPr/>
          <a:lstStyle/>
          <a:p>
            <a:pPr marL="0" indent="185738">
              <a:buNone/>
            </a:pPr>
            <a:r>
              <a:rPr lang="hu-HU" sz="3200" b="1" i="1" dirty="0">
                <a:solidFill>
                  <a:schemeClr val="tx2"/>
                </a:solidFill>
              </a:rPr>
              <a:t>Egyesület, pénzügyi helyzet, - aktuális </a:t>
            </a:r>
            <a:r>
              <a:rPr lang="hu-HU" sz="3200" b="1" i="1" dirty="0" smtClean="0">
                <a:solidFill>
                  <a:schemeClr val="tx2"/>
                </a:solidFill>
              </a:rPr>
              <a:t>tagdíj II. </a:t>
            </a:r>
            <a:r>
              <a:rPr lang="hu-HU" sz="3200" b="1" i="1" dirty="0">
                <a:solidFill>
                  <a:schemeClr val="tx2"/>
                </a:solidFill>
              </a:rPr>
              <a:t/>
            </a:r>
            <a:br>
              <a:rPr lang="hu-HU" sz="3200" b="1" i="1" dirty="0">
                <a:solidFill>
                  <a:schemeClr val="tx2"/>
                </a:solidFill>
              </a:rPr>
            </a:b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71600" y="917912"/>
            <a:ext cx="734481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Változatlanul megoldandók a következő kérdések</a:t>
            </a:r>
            <a:r>
              <a:rPr lang="hu-HU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Az egyesületi létszám (~30) közelítése a regisztrált betegközösség létszámához (190+)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GDRP konform kommunikáció (HAEi applikációval lehetséges)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Tisztségviselők jogszerű megújítása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Közgyűlés által elfogadott jogszerű megbízások (2015) lejártak 2020-ban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DR. Farkas </a:t>
            </a:r>
            <a:r>
              <a:rPr lang="hu-HU" sz="1600" dirty="0" err="1" smtClean="0"/>
              <a:t>Henriette</a:t>
            </a:r>
            <a:r>
              <a:rPr lang="hu-HU" sz="1600" dirty="0" smtClean="0"/>
              <a:t> szakmai társelnök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Maros Zoltán titkár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Nagy István elnök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Mindehhez olyan közgyűlést kell megszerveznünk racionálisan on-line, ahol a szavazás eredményét az alkalmazott applikáció a bíróság számára is elfogadható módon szolgáltatja ( a </a:t>
            </a:r>
            <a:r>
              <a:rPr lang="hu-HU" sz="1600" dirty="0" err="1" smtClean="0"/>
              <a:t>RIROSZnál</a:t>
            </a:r>
            <a:r>
              <a:rPr lang="hu-HU" sz="1600" dirty="0" smtClean="0"/>
              <a:t> láttuk ennek módját, a megoldás elérhető – „mindössze” munkát és részvételt igényel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pPr algn="ctr"/>
            <a:endParaRPr lang="hu-HU" sz="1600" dirty="0" smtClean="0"/>
          </a:p>
          <a:p>
            <a:endParaRPr lang="hu-HU" sz="1600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363272" cy="922114"/>
          </a:xfrm>
        </p:spPr>
        <p:txBody>
          <a:bodyPr/>
          <a:lstStyle/>
          <a:p>
            <a:pPr marL="0" indent="185738">
              <a:buNone/>
            </a:pPr>
            <a:r>
              <a:rPr lang="hu-HU" sz="3200" b="1" i="1" dirty="0">
                <a:solidFill>
                  <a:schemeClr val="tx2"/>
                </a:solidFill>
              </a:rPr>
              <a:t>Egyesület, pénzügyi helyzet, - aktuális </a:t>
            </a:r>
            <a:r>
              <a:rPr lang="hu-HU" sz="3200" b="1" i="1" dirty="0" smtClean="0">
                <a:solidFill>
                  <a:schemeClr val="tx2"/>
                </a:solidFill>
              </a:rPr>
              <a:t>tagdíj III. </a:t>
            </a:r>
            <a:r>
              <a:rPr lang="hu-HU" sz="3200" b="1" i="1" dirty="0">
                <a:solidFill>
                  <a:schemeClr val="tx2"/>
                </a:solidFill>
              </a:rPr>
              <a:t/>
            </a:r>
            <a:br>
              <a:rPr lang="hu-HU" sz="3200" b="1" i="1" dirty="0">
                <a:solidFill>
                  <a:schemeClr val="tx2"/>
                </a:solidFill>
              </a:rPr>
            </a:b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71600" y="917912"/>
            <a:ext cx="734481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J</a:t>
            </a:r>
            <a:r>
              <a:rPr lang="hu-HU" sz="1600" b="1" dirty="0" smtClean="0"/>
              <a:t>avaslat a következő időszak tagdíjára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2021/22-ben is megtartanánk az eddig személyenként beszedett 500 forintos éves tagdíjakat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Mivel egy HAEi által közvetített és gyógyszergyári finanszírozású felmérésben való részvételre jelentkeztünk,ez biztosítana olyan bevételt, ami jelentősen növelné a betéti összegünket (kb. megtriplázná)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(kell hozzá 25 önkéntes válaszadó, névtelenség garantálva)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Amennyiben sikerül előre lépni a gyereküdültetésben, akkor azt külön költségvetés mellett terveznénk, projektfinanszírozással, nem a jelenlegi betéti összegből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Minden egyéb tevékenységet (érdekvédelmi, ismeretterjesztési, stb. részben a meglévő betétből illetve megint csak projektfinanszírozással, </a:t>
            </a:r>
            <a:r>
              <a:rPr lang="hu-HU" sz="1600" dirty="0" err="1" smtClean="0"/>
              <a:t>projektsponzorok</a:t>
            </a:r>
            <a:r>
              <a:rPr lang="hu-HU" sz="1600" dirty="0" smtClean="0"/>
              <a:t> megkeresésével finanszíroznánk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fentiek miatt nem tartom szükségesnek a tagdíjon változtatni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pPr algn="ctr"/>
            <a:endParaRPr lang="hu-HU" sz="1600" dirty="0" smtClean="0"/>
          </a:p>
          <a:p>
            <a:endParaRPr lang="hu-HU" sz="1600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3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363272" cy="922114"/>
          </a:xfrm>
        </p:spPr>
        <p:txBody>
          <a:bodyPr/>
          <a:lstStyle/>
          <a:p>
            <a:pPr marL="0" indent="185738">
              <a:buNone/>
            </a:pPr>
            <a:r>
              <a:rPr lang="hu-HU" sz="3200" b="1" i="1" dirty="0">
                <a:solidFill>
                  <a:schemeClr val="tx2"/>
                </a:solidFill>
              </a:rPr>
              <a:t>Egyesület, pénzügyi helyzet, - aktuális </a:t>
            </a:r>
            <a:r>
              <a:rPr lang="hu-HU" sz="3200" b="1" i="1" dirty="0" smtClean="0">
                <a:solidFill>
                  <a:schemeClr val="tx2"/>
                </a:solidFill>
              </a:rPr>
              <a:t>tagdíj IV </a:t>
            </a:r>
            <a:r>
              <a:rPr lang="hu-HU" sz="3200" b="1" i="1" dirty="0">
                <a:solidFill>
                  <a:schemeClr val="tx2"/>
                </a:solidFill>
              </a:rPr>
              <a:t/>
            </a:r>
            <a:br>
              <a:rPr lang="hu-HU" sz="3200" b="1" i="1" dirty="0">
                <a:solidFill>
                  <a:schemeClr val="tx2"/>
                </a:solidFill>
              </a:rPr>
            </a:b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043608" y="148478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2800" b="1" dirty="0" smtClean="0"/>
              <a:t>Az egyesület számlaszáma:</a:t>
            </a:r>
          </a:p>
          <a:p>
            <a:r>
              <a:rPr lang="hu-HU" sz="2800" b="1" dirty="0" smtClean="0"/>
              <a:t>Takarékbank Zrt.</a:t>
            </a:r>
          </a:p>
          <a:p>
            <a:r>
              <a:rPr lang="hu-HU" sz="2800" b="1" dirty="0" smtClean="0"/>
              <a:t>57800129-10009237</a:t>
            </a:r>
          </a:p>
          <a:p>
            <a:endParaRPr lang="hu-HU" sz="2000" b="1" dirty="0"/>
          </a:p>
          <a:p>
            <a:r>
              <a:rPr lang="hu-HU" sz="2000" b="1" dirty="0" smtClean="0"/>
              <a:t>Kedvezményezett:</a:t>
            </a:r>
          </a:p>
          <a:p>
            <a:r>
              <a:rPr lang="hu-HU" sz="2000" b="1" dirty="0" smtClean="0"/>
              <a:t>Magyarországi Angio-Ödémás Betegek Egyesülete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2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99592" y="1412776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FF0000"/>
                </a:solidFill>
              </a:rPr>
              <a:t>Eseménymentes és fertőzésmentes további időszakot és békés felkészülést kívánunk a közelgő ÉV VÉGÉRE!</a:t>
            </a:r>
            <a:endParaRPr lang="hu-H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9539155"/>
            <a:ext cx="2664296" cy="18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 descr="Karácsonyi nagybevásárlás a Covid idejé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348880"/>
            <a:ext cx="5518645" cy="3672408"/>
          </a:xfrm>
          <a:prstGeom prst="rect">
            <a:avLst/>
          </a:prstGeom>
          <a:noFill/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00200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tx2"/>
                </a:solidFill>
              </a:rPr>
              <a:t>Áldott, békés karácsonyt és boldog </a:t>
            </a:r>
            <a:r>
              <a:rPr lang="hu-HU" sz="2800" b="1" smtClean="0">
                <a:solidFill>
                  <a:schemeClr val="tx2"/>
                </a:solidFill>
              </a:rPr>
              <a:t>új </a:t>
            </a:r>
            <a:r>
              <a:rPr lang="hu-HU" sz="2800" b="1" smtClean="0">
                <a:solidFill>
                  <a:schemeClr val="tx2"/>
                </a:solidFill>
              </a:rPr>
              <a:t>esztendőt!</a:t>
            </a:r>
            <a:r>
              <a:rPr lang="hu-HU" sz="2800" b="1" dirty="0" smtClean="0">
                <a:solidFill>
                  <a:schemeClr val="tx2"/>
                </a:solidFill>
              </a:rPr>
              <a:t/>
            </a:r>
            <a:br>
              <a:rPr lang="hu-HU" sz="2800" b="1" dirty="0" smtClean="0">
                <a:solidFill>
                  <a:schemeClr val="tx2"/>
                </a:solidFill>
              </a:rPr>
            </a:br>
            <a:r>
              <a:rPr lang="hu-HU" sz="2800" b="1" dirty="0" smtClean="0">
                <a:solidFill>
                  <a:schemeClr val="tx2"/>
                </a:solidFill>
              </a:rPr>
              <a:t> </a:t>
            </a:r>
            <a:r>
              <a:rPr lang="hu-HU" sz="2800" b="1" dirty="0">
                <a:solidFill>
                  <a:schemeClr val="tx2"/>
                </a:solidFill>
              </a:rPr>
              <a:t>S</a:t>
            </a:r>
            <a:r>
              <a:rPr lang="hu-HU" sz="2800" b="1" dirty="0" smtClean="0">
                <a:solidFill>
                  <a:schemeClr val="tx2"/>
                </a:solidFill>
              </a:rPr>
              <a:t>zeretettel </a:t>
            </a:r>
            <a:r>
              <a:rPr lang="hu-HU" sz="2800" b="1" dirty="0" smtClean="0">
                <a:solidFill>
                  <a:schemeClr val="tx2"/>
                </a:solidFill>
              </a:rPr>
              <a:t>a HANO Csapat</a:t>
            </a:r>
            <a:br>
              <a:rPr lang="hu-HU" sz="2800" b="1" dirty="0" smtClean="0">
                <a:solidFill>
                  <a:schemeClr val="tx2"/>
                </a:solidFill>
              </a:rPr>
            </a:br>
            <a:endParaRPr lang="hu-H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0790" y="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I.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0" indent="0" defTabSz="185738">
              <a:buNone/>
            </a:pPr>
            <a:endParaRPr lang="hu-HU" sz="1600" b="1" i="1" dirty="0" smtClean="0"/>
          </a:p>
          <a:p>
            <a:pPr marL="0" indent="0" defTabSz="185738">
              <a:buNone/>
            </a:pPr>
            <a:endParaRPr lang="hu-HU" sz="1600" b="1" i="1" dirty="0"/>
          </a:p>
          <a:p>
            <a:pPr marL="0" indent="0" defTabSz="185738">
              <a:buNone/>
            </a:pPr>
            <a:r>
              <a:rPr lang="hu-HU" sz="1600" b="1" i="1" dirty="0"/>
              <a:t>	</a:t>
            </a:r>
            <a:r>
              <a:rPr lang="hu-HU" sz="2400" dirty="0" smtClean="0"/>
              <a:t>Az</a:t>
            </a:r>
            <a:r>
              <a:rPr lang="hu-HU" sz="2400" b="1" i="1" dirty="0" smtClean="0"/>
              <a:t> on-line </a:t>
            </a:r>
            <a:r>
              <a:rPr lang="hu-HU" sz="2400" dirty="0" smtClean="0"/>
              <a:t>kínálta kényelmi lehetőségek tükrében bármikor 	csatlakozhatnak a részt venni kívánó érdeklődők – </a:t>
            </a:r>
          </a:p>
          <a:p>
            <a:pPr marL="0" indent="0" defTabSz="271463">
              <a:buNone/>
            </a:pPr>
            <a:r>
              <a:rPr lang="hu-HU" sz="2400" dirty="0" smtClean="0"/>
              <a:t>				illetve akiknek nem áll módjukban ma belehallgatni vagy 							aktívan 	részt venni a beszélgetésünkben, a honlapon 								elérhető egy összegzés 	a mai virtuális találkozónkról</a:t>
            </a:r>
            <a:r>
              <a:rPr lang="hu-HU" sz="2000" i="1" dirty="0" smtClean="0"/>
              <a:t>	</a:t>
            </a:r>
            <a:endParaRPr lang="hu-HU" sz="2000" i="1" dirty="0" smtClean="0"/>
          </a:p>
          <a:p>
            <a:pPr marL="0" indent="0">
              <a:buNone/>
            </a:pPr>
            <a:endParaRPr lang="hu-HU" sz="1600" b="1" i="1" dirty="0" smtClean="0"/>
          </a:p>
          <a:p>
            <a:pPr marL="0" indent="0" defTabSz="185738">
              <a:buNone/>
            </a:pPr>
            <a:r>
              <a:rPr lang="hu-HU" sz="1600" b="1" i="1" dirty="0"/>
              <a:t>	</a:t>
            </a:r>
            <a:endParaRPr lang="hu-HU" sz="1600" b="1" i="1" dirty="0" smtClean="0"/>
          </a:p>
          <a:p>
            <a:pPr marL="185738" indent="-100013" defTabSz="185738">
              <a:buNone/>
            </a:pPr>
            <a:r>
              <a:rPr lang="hu-HU" sz="2400" b="1" i="1" dirty="0" smtClean="0"/>
              <a:t>	Mindenek előtt az egyesület tisztségviselői nevében is köszöntök minden kedves résztvevőt. A pandémia árnyékában és a gyors környezeti változások közepette nehezebb most elkötelezni magunkat  akár egy rövid közösségi találkozóra is – így különösen nagyra </a:t>
            </a:r>
            <a:r>
              <a:rPr lang="hu-HU" sz="2400" b="1" i="1" dirty="0" smtClean="0"/>
              <a:t>értékeljük az érdeklődést és a </a:t>
            </a:r>
            <a:r>
              <a:rPr lang="hu-HU" sz="2400" b="1" i="1" dirty="0" smtClean="0"/>
              <a:t>jelenlétet</a:t>
            </a:r>
            <a:endParaRPr lang="hu-HU" sz="2000" b="1" i="1" dirty="0" smtClean="0"/>
          </a:p>
          <a:p>
            <a:pPr indent="14288" defTabSz="400050"/>
            <a:endParaRPr lang="hu-HU" sz="2000" b="1" i="1" dirty="0" smtClean="0"/>
          </a:p>
          <a:p>
            <a:pPr indent="14288" defTabSz="400050"/>
            <a:endParaRPr lang="hu-HU" sz="2000" b="1" i="1" dirty="0"/>
          </a:p>
          <a:p>
            <a:pPr indent="14288" defTabSz="400050"/>
            <a:endParaRPr lang="hu-HU" sz="2000" b="1" i="1" dirty="0" smtClean="0"/>
          </a:p>
          <a:p>
            <a:pPr indent="14288" defTabSz="400050"/>
            <a:endParaRPr lang="hu-HU" sz="2000" b="1" i="1" dirty="0"/>
          </a:p>
          <a:p>
            <a:pPr indent="14288" defTabSz="400050"/>
            <a:r>
              <a:rPr lang="hu-HU" sz="2000" b="1" i="1" dirty="0" smtClean="0"/>
              <a:t> </a:t>
            </a:r>
            <a:r>
              <a:rPr lang="hu-HU" sz="2000" b="1" i="1" dirty="0" smtClean="0"/>
              <a:t>a Szakambulancia </a:t>
            </a:r>
            <a:r>
              <a:rPr lang="hu-HU" sz="2000" b="1" i="1" dirty="0"/>
              <a:t>új helyszínén szerzett tapasztalatokról, </a:t>
            </a:r>
            <a:endParaRPr lang="hu-HU" sz="2000" b="1" i="1" dirty="0" smtClean="0"/>
          </a:p>
          <a:p>
            <a:pPr marL="442913" indent="-85725" defTabSz="442913"/>
            <a:r>
              <a:rPr lang="hu-HU" sz="2000" b="1" i="1" dirty="0" smtClean="0"/>
              <a:t> a </a:t>
            </a:r>
            <a:r>
              <a:rPr lang="hu-HU" sz="2000" b="1" i="1" dirty="0"/>
              <a:t>hazai </a:t>
            </a:r>
            <a:r>
              <a:rPr lang="hu-HU" sz="2000" b="1" i="1" dirty="0" err="1" smtClean="0"/>
              <a:t>HANO-s</a:t>
            </a:r>
            <a:r>
              <a:rPr lang="hu-HU" sz="2000" b="1" i="1" dirty="0" smtClean="0"/>
              <a:t> </a:t>
            </a:r>
            <a:r>
              <a:rPr lang="hu-HU" sz="2000" b="1" i="1" dirty="0"/>
              <a:t>közösség aktuális létszámáról – egyszerűbb-e ma helyes diagnózishoz </a:t>
            </a:r>
            <a:r>
              <a:rPr lang="hu-HU" sz="2000" b="1" i="1" dirty="0" smtClean="0"/>
              <a:t>jutni? </a:t>
            </a:r>
            <a:endParaRPr lang="hu-HU" sz="2000" b="1" i="1" dirty="0"/>
          </a:p>
          <a:p>
            <a:pPr indent="14288" defTabSz="400050"/>
            <a:r>
              <a:rPr lang="hu-HU" sz="2000" b="1" i="1" dirty="0" smtClean="0"/>
              <a:t> a </a:t>
            </a:r>
            <a:r>
              <a:rPr lang="hu-HU" sz="2000" b="1" i="1" dirty="0"/>
              <a:t>terápia és gyógyszer-ellátás 2020. évi tapasztalatairól,</a:t>
            </a:r>
          </a:p>
          <a:p>
            <a:pPr indent="14288" defTabSz="400050"/>
            <a:r>
              <a:rPr lang="hu-HU" sz="2000" b="1" i="1" dirty="0" smtClean="0"/>
              <a:t> további </a:t>
            </a:r>
            <a:r>
              <a:rPr lang="hu-HU" sz="2000" b="1" i="1" dirty="0"/>
              <a:t>terápiás fejlesztésekről, a kísérletek helyzetéről a </a:t>
            </a:r>
            <a:r>
              <a:rPr lang="hu-HU" sz="2000" b="1" i="1" dirty="0" err="1"/>
              <a:t>pandémia</a:t>
            </a:r>
            <a:r>
              <a:rPr lang="hu-HU" sz="2000" b="1" i="1" dirty="0"/>
              <a:t> alatt </a:t>
            </a:r>
          </a:p>
          <a:p>
            <a:pPr marL="0" indent="0" defTabSz="271463">
              <a:buNone/>
            </a:pPr>
            <a:r>
              <a:rPr lang="hu-HU" sz="2000" i="1" dirty="0" smtClean="0"/>
              <a:t>	Prof</a:t>
            </a:r>
            <a:r>
              <a:rPr lang="hu-HU" sz="2000" i="1" dirty="0"/>
              <a:t>. Dr. Farkas Henriette </a:t>
            </a:r>
            <a:r>
              <a:rPr lang="hu-HU" sz="2000" i="1" dirty="0" err="1" smtClean="0"/>
              <a:t>DSc</a:t>
            </a:r>
            <a:r>
              <a:rPr lang="hu-HU" sz="2000" i="1" dirty="0" smtClean="0"/>
              <a:t>.</a:t>
            </a:r>
          </a:p>
          <a:p>
            <a:pPr marL="0" indent="0">
              <a:buNone/>
            </a:pPr>
            <a:endParaRPr lang="hu-HU" sz="2000" b="1" i="1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0790" y="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II</a:t>
            </a:r>
            <a:r>
              <a:rPr lang="hu-HU" sz="2800" b="1" i="1" dirty="0" smtClean="0">
                <a:solidFill>
                  <a:schemeClr val="tx2"/>
                </a:solidFill>
              </a:rPr>
              <a:t>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0" indent="0" defTabSz="185738">
              <a:buNone/>
            </a:pPr>
            <a:endParaRPr lang="hu-HU" sz="1600" b="1" i="1" dirty="0" smtClean="0"/>
          </a:p>
          <a:p>
            <a:pPr marL="0" indent="0" defTabSz="185738">
              <a:buNone/>
            </a:pPr>
            <a:r>
              <a:rPr lang="hu-HU" sz="2400" b="1" dirty="0"/>
              <a:t>Vendégeink és támogatóink tájékoztatója</a:t>
            </a:r>
            <a:r>
              <a:rPr lang="hu-HU" sz="2400" b="1" dirty="0" smtClean="0"/>
              <a:t>:</a:t>
            </a:r>
          </a:p>
          <a:p>
            <a:pPr marL="0" indent="0" defTabSz="185738">
              <a:buNone/>
            </a:pPr>
            <a:r>
              <a:rPr lang="hu-HU" sz="2400" b="1" dirty="0"/>
              <a:t>	</a:t>
            </a:r>
            <a:r>
              <a:rPr lang="hu-HU" sz="2400" b="1" dirty="0" smtClean="0"/>
              <a:t>	</a:t>
            </a:r>
            <a:r>
              <a:rPr lang="hu-HU" sz="2400" dirty="0" smtClean="0"/>
              <a:t>köszöntöm a HANOs világszervezet Közép- és Kelet-Európa 									valamint Belgium érintettjeit összefogó regionális szervezet vezetőjét </a:t>
            </a:r>
          </a:p>
          <a:p>
            <a:pPr marL="0" indent="0" algn="ctr" defTabSz="185738">
              <a:buNone/>
            </a:pPr>
            <a:r>
              <a:rPr lang="hu-HU" sz="2400" dirty="0"/>
              <a:t>	</a:t>
            </a:r>
            <a:r>
              <a:rPr lang="hu-HU" sz="2400" dirty="0" smtClean="0"/>
              <a:t>		</a:t>
            </a:r>
            <a:r>
              <a:rPr lang="hu-HU" sz="2400" b="1" dirty="0" smtClean="0"/>
              <a:t>Michal Rutkowski  </a:t>
            </a:r>
          </a:p>
          <a:p>
            <a:pPr marL="0" indent="0" defTabSz="185738">
              <a:buNone/>
            </a:pPr>
            <a:r>
              <a:rPr lang="hu-HU" sz="2400" dirty="0" smtClean="0"/>
              <a:t>		lengyel barátunkat, aki a ma 93 országot képviselő nemzetközi 						betegszervezet nevében üdvözli a magyar közösséget</a:t>
            </a:r>
            <a:endParaRPr lang="hu-HU" sz="2400" dirty="0"/>
          </a:p>
          <a:p>
            <a:pPr marL="0" indent="0" defTabSz="185738">
              <a:buNone/>
            </a:pPr>
            <a:r>
              <a:rPr lang="hu-HU" sz="1600" i="1" dirty="0"/>
              <a:t>	</a:t>
            </a:r>
            <a:endParaRPr lang="hu-HU" sz="1600" i="1" dirty="0" smtClean="0"/>
          </a:p>
          <a:p>
            <a:pPr marL="0" indent="0" defTabSz="185738">
              <a:buNone/>
            </a:pPr>
            <a:endParaRPr lang="hu-HU" sz="1600" b="1" i="1" dirty="0"/>
          </a:p>
          <a:p>
            <a:pPr marL="0" indent="0" defTabSz="185738">
              <a:buNone/>
            </a:pPr>
            <a:r>
              <a:rPr lang="hu-HU" sz="1600" b="1" i="1" dirty="0" smtClean="0"/>
              <a:t>Michal a lengyel szervezet egyik alapítója (2005) és a nemzetközi szervezet </a:t>
            </a:r>
          </a:p>
          <a:p>
            <a:pPr marL="0" indent="0" defTabSz="185738">
              <a:buNone/>
            </a:pPr>
            <a:r>
              <a:rPr lang="hu-HU" sz="1600" b="1" i="1" dirty="0" smtClean="0"/>
              <a:t>(HAEi) </a:t>
            </a:r>
            <a:r>
              <a:rPr lang="hu-HU" sz="1600" b="1" i="1" dirty="0" smtClean="0"/>
              <a:t>alelnöke 2011-óta. 2016 óta ő az elnöke a regionális szervezetnek, </a:t>
            </a:r>
          </a:p>
          <a:p>
            <a:pPr marL="0" indent="0" defTabSz="185738">
              <a:buNone/>
            </a:pPr>
            <a:r>
              <a:rPr lang="hu-HU" sz="1600" b="1" i="1" dirty="0" smtClean="0"/>
              <a:t>ahová Magyarország is tartozik. 17 éves korában diagnosztizálták </a:t>
            </a:r>
            <a:r>
              <a:rPr lang="hu-HU" sz="1600" b="1" i="1" dirty="0" err="1" smtClean="0"/>
              <a:t>HANoval</a:t>
            </a:r>
            <a:r>
              <a:rPr lang="hu-HU" sz="1600" b="1" i="1" dirty="0" smtClean="0"/>
              <a:t>, </a:t>
            </a:r>
            <a:br>
              <a:rPr lang="hu-HU" sz="1600" b="1" i="1" dirty="0" smtClean="0"/>
            </a:br>
            <a:r>
              <a:rPr lang="hu-HU" sz="1600" b="1" i="1" dirty="0" smtClean="0"/>
              <a:t>Feleségével és két gyerekükkel </a:t>
            </a:r>
            <a:r>
              <a:rPr lang="hu-HU" sz="1600" b="1" i="1" dirty="0" err="1" smtClean="0"/>
              <a:t>Krakow-ban</a:t>
            </a:r>
            <a:r>
              <a:rPr lang="hu-HU" sz="1600" b="1" i="1" dirty="0" smtClean="0"/>
              <a:t> élnek, ahol építészként dolgozik.</a:t>
            </a:r>
          </a:p>
          <a:p>
            <a:pPr marL="0" indent="0" defTabSz="185738">
              <a:buNone/>
            </a:pPr>
            <a:r>
              <a:rPr lang="en-US" sz="1600" b="1" i="1" dirty="0" smtClean="0">
                <a:solidFill>
                  <a:srgbClr val="FF0000"/>
                </a:solidFill>
              </a:rPr>
              <a:t>HAEi </a:t>
            </a:r>
            <a:r>
              <a:rPr lang="en-US" sz="1600" b="1" i="1" dirty="0">
                <a:solidFill>
                  <a:srgbClr val="FF0000"/>
                </a:solidFill>
              </a:rPr>
              <a:t>Regional Patient Advocate for Central and Eastern Europe</a:t>
            </a:r>
            <a:endParaRPr lang="hu-HU" sz="1600" b="1" i="1" dirty="0">
              <a:solidFill>
                <a:srgbClr val="FF0000"/>
              </a:solidFill>
            </a:endParaRPr>
          </a:p>
          <a:p>
            <a:pPr marL="0" indent="0" defTabSz="185738">
              <a:buNone/>
            </a:pPr>
            <a:endParaRPr lang="hu-HU" sz="2400" dirty="0"/>
          </a:p>
          <a:p>
            <a:pPr marL="0" indent="0" defTabSz="185738">
              <a:buNone/>
            </a:pPr>
            <a:endParaRPr lang="hu-HU" sz="2400" dirty="0" smtClean="0"/>
          </a:p>
          <a:p>
            <a:pPr marL="0" indent="0" defTabSz="185738">
              <a:buNone/>
            </a:pPr>
            <a:endParaRPr lang="hu-HU" sz="24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1026" name="Picture 2" descr="https://haei.org/wp-content/uploads/2019/02/Michal_500x500_C-4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65104"/>
            <a:ext cx="1488504" cy="14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-10790" y="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III.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0" indent="0" defTabSz="185738">
              <a:buNone/>
            </a:pPr>
            <a:r>
              <a:rPr lang="hu-HU" sz="2400" b="1" i="1" dirty="0" smtClean="0"/>
              <a:t>	Támogatóink és ellátásunk forrásai </a:t>
            </a:r>
            <a:r>
              <a:rPr lang="hu-HU" sz="1800" dirty="0" smtClean="0"/>
              <a:t>(abc sorrendben)</a:t>
            </a:r>
            <a:r>
              <a:rPr lang="hu-HU" sz="1800" b="1" i="1" dirty="0" smtClean="0"/>
              <a:t>:</a:t>
            </a:r>
          </a:p>
          <a:p>
            <a:pPr marL="0" indent="0" defTabSz="185738">
              <a:buNone/>
            </a:pPr>
            <a:r>
              <a:rPr lang="hu-HU" sz="2400" b="1" i="1" dirty="0"/>
              <a:t>	</a:t>
            </a:r>
            <a:r>
              <a:rPr lang="hu-HU" sz="2400" b="1" i="1" dirty="0" smtClean="0"/>
              <a:t>		</a:t>
            </a:r>
            <a:r>
              <a:rPr lang="hu-HU" sz="2400" b="1" i="1" dirty="0" smtClean="0"/>
              <a:t>				CSL </a:t>
            </a:r>
            <a:r>
              <a:rPr lang="hu-HU" sz="2400" b="1" i="1" dirty="0" err="1" smtClean="0"/>
              <a:t>Behring</a:t>
            </a:r>
            <a:r>
              <a:rPr lang="hu-HU" sz="2400" b="1" i="1" dirty="0" smtClean="0"/>
              <a:t> (</a:t>
            </a:r>
            <a:r>
              <a:rPr lang="hu-HU" sz="2400" b="1" i="1" dirty="0" err="1" smtClean="0"/>
              <a:t>Berinert</a:t>
            </a:r>
            <a:r>
              <a:rPr lang="hu-HU" sz="2400" b="1" i="1" dirty="0" smtClean="0"/>
              <a:t> C1-INH, C1- SC)</a:t>
            </a:r>
          </a:p>
          <a:p>
            <a:pPr marL="0" indent="0" defTabSz="185738">
              <a:buNone/>
            </a:pPr>
            <a:r>
              <a:rPr lang="hu-HU" sz="2400" b="1" i="1" dirty="0"/>
              <a:t>	</a:t>
            </a:r>
            <a:r>
              <a:rPr lang="hu-HU" sz="2400" b="1" i="1" dirty="0" smtClean="0"/>
              <a:t>						</a:t>
            </a:r>
            <a:r>
              <a:rPr lang="hu-HU" sz="2400" b="1" i="1" dirty="0" err="1" smtClean="0"/>
              <a:t>Exceed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Orphan</a:t>
            </a:r>
            <a:r>
              <a:rPr lang="hu-HU" sz="2400" b="1" i="1" dirty="0" smtClean="0"/>
              <a:t> (Ruconest)</a:t>
            </a:r>
          </a:p>
          <a:p>
            <a:pPr marL="0" indent="0" defTabSz="185738">
              <a:buNone/>
            </a:pPr>
            <a:r>
              <a:rPr lang="hu-HU" sz="2400" b="1" i="1" dirty="0"/>
              <a:t>	</a:t>
            </a:r>
            <a:r>
              <a:rPr lang="hu-HU" sz="2400" b="1" i="1" dirty="0" smtClean="0"/>
              <a:t>					</a:t>
            </a:r>
            <a:r>
              <a:rPr lang="hu-HU" sz="2400" b="1" i="1" dirty="0"/>
              <a:t>	</a:t>
            </a:r>
            <a:r>
              <a:rPr lang="hu-HU" sz="2400" b="1" i="1" dirty="0" err="1" smtClean="0"/>
              <a:t>Takeda</a:t>
            </a:r>
            <a:r>
              <a:rPr lang="hu-HU" sz="2400" b="1" i="1" dirty="0" smtClean="0"/>
              <a:t> </a:t>
            </a:r>
            <a:r>
              <a:rPr lang="hu-HU" sz="2400" b="1" i="1" dirty="0"/>
              <a:t>(</a:t>
            </a:r>
            <a:r>
              <a:rPr lang="hu-HU" sz="2400" b="1" i="1" dirty="0" err="1"/>
              <a:t>Firazyr</a:t>
            </a:r>
            <a:r>
              <a:rPr lang="hu-HU" sz="2400" b="1" i="1" dirty="0"/>
              <a:t>, </a:t>
            </a:r>
            <a:r>
              <a:rPr lang="hu-HU" sz="2400" b="1" i="1" dirty="0" err="1"/>
              <a:t>Thakzyro</a:t>
            </a:r>
            <a:r>
              <a:rPr lang="hu-HU" sz="2400" b="1" i="1" dirty="0" smtClean="0"/>
              <a:t>)</a:t>
            </a:r>
          </a:p>
          <a:p>
            <a:pPr marL="0" indent="0" defTabSz="185738">
              <a:buNone/>
            </a:pPr>
            <a:r>
              <a:rPr lang="hu-HU" sz="2400" b="1" i="1" dirty="0"/>
              <a:t>	</a:t>
            </a:r>
            <a:r>
              <a:rPr lang="hu-HU" sz="2400" b="1" i="1" dirty="0" smtClean="0"/>
              <a:t>											</a:t>
            </a:r>
            <a:r>
              <a:rPr lang="hu-HU" sz="2400" dirty="0" smtClean="0"/>
              <a:t>Aktuális információk </a:t>
            </a:r>
            <a:r>
              <a:rPr lang="hu-HU" sz="1800" dirty="0" smtClean="0"/>
              <a:t>( a jelenlévő képviselők ismertetésében)</a:t>
            </a:r>
            <a:endParaRPr lang="hu-HU" sz="1800" b="1" i="1" dirty="0"/>
          </a:p>
          <a:p>
            <a:pPr marL="0" indent="0" defTabSz="185738">
              <a:buNone/>
            </a:pPr>
            <a:r>
              <a:rPr lang="hu-HU" sz="2400" b="1" i="1" dirty="0" smtClean="0"/>
              <a:t>	</a:t>
            </a:r>
            <a:r>
              <a:rPr lang="hu-HU" sz="2400" b="1" i="1" dirty="0"/>
              <a:t>	</a:t>
            </a:r>
            <a:r>
              <a:rPr lang="hu-HU" sz="2400" b="1" i="1" dirty="0" smtClean="0"/>
              <a:t>Általános </a:t>
            </a:r>
            <a:r>
              <a:rPr lang="hu-HU" sz="2400" b="1" i="1" dirty="0"/>
              <a:t>ismertető a </a:t>
            </a:r>
            <a:r>
              <a:rPr lang="hu-HU" sz="2400" b="1" i="1" dirty="0" smtClean="0"/>
              <a:t>Szakambulancia ez évi tapasztalatairól</a:t>
            </a:r>
          </a:p>
          <a:p>
            <a:pPr marL="0" indent="0" defTabSz="185738">
              <a:buNone/>
            </a:pPr>
            <a:r>
              <a:rPr lang="hu-HU" sz="2400" dirty="0" smtClean="0"/>
              <a:t>								gyógyszer, </a:t>
            </a:r>
          </a:p>
          <a:p>
            <a:pPr marL="0" indent="0" defTabSz="185738">
              <a:buNone/>
            </a:pPr>
            <a:r>
              <a:rPr lang="hu-HU" sz="2400" dirty="0" smtClean="0"/>
              <a:t>								kutatás, </a:t>
            </a:r>
          </a:p>
          <a:p>
            <a:pPr marL="0" indent="0" defTabSz="185738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fiatal szakemberek</a:t>
            </a:r>
          </a:p>
          <a:p>
            <a:pPr marL="0" indent="0" defTabSz="185738">
              <a:buNone/>
            </a:pPr>
            <a:r>
              <a:rPr lang="hu-HU" sz="2400" dirty="0"/>
              <a:t>	</a:t>
            </a:r>
            <a:r>
              <a:rPr lang="hu-HU" sz="2400" dirty="0" smtClean="0"/>
              <a:t>							kísérletek</a:t>
            </a:r>
          </a:p>
          <a:p>
            <a:pPr marL="0" indent="0" defTabSz="185738">
              <a:buNone/>
            </a:pPr>
            <a:r>
              <a:rPr lang="hu-HU" sz="1800" i="1" dirty="0" smtClean="0"/>
              <a:t>								Prof. Dr. Farkas </a:t>
            </a:r>
            <a:r>
              <a:rPr lang="hu-HU" sz="1800" i="1" dirty="0" err="1" smtClean="0"/>
              <a:t>Henriette</a:t>
            </a:r>
            <a:endParaRPr lang="hu-HU" sz="1800" i="1" dirty="0"/>
          </a:p>
          <a:p>
            <a:pPr indent="14288" defTabSz="400050"/>
            <a:endParaRPr lang="hu-HU" sz="2000" b="1" i="1" dirty="0" smtClean="0"/>
          </a:p>
          <a:p>
            <a:pPr indent="0" defTabSz="400050">
              <a:buNone/>
            </a:pPr>
            <a:endParaRPr lang="hu-HU" sz="2000" b="1" i="1" dirty="0"/>
          </a:p>
          <a:p>
            <a:pPr indent="14288" defTabSz="400050"/>
            <a:endParaRPr lang="hu-HU" sz="2000" b="1" i="1" dirty="0" smtClean="0"/>
          </a:p>
          <a:p>
            <a:pPr indent="14288" defTabSz="400050"/>
            <a:endParaRPr lang="hu-HU" sz="2000" b="1" i="1" dirty="0"/>
          </a:p>
          <a:p>
            <a:pPr indent="14288" defTabSz="400050"/>
            <a:r>
              <a:rPr lang="hu-HU" sz="2000" b="1" i="1" dirty="0" smtClean="0"/>
              <a:t> </a:t>
            </a:r>
            <a:r>
              <a:rPr lang="hu-HU" sz="2000" b="1" i="1" dirty="0" smtClean="0"/>
              <a:t>a Szakambulancia </a:t>
            </a:r>
            <a:r>
              <a:rPr lang="hu-HU" sz="2000" b="1" i="1" dirty="0"/>
              <a:t>új helyszínén szerzett tapasztalatokról, </a:t>
            </a:r>
            <a:endParaRPr lang="hu-HU" sz="2000" b="1" i="1" dirty="0" smtClean="0"/>
          </a:p>
          <a:p>
            <a:pPr marL="442913" indent="-85725" defTabSz="442913"/>
            <a:r>
              <a:rPr lang="hu-HU" sz="2000" b="1" i="1" dirty="0" smtClean="0"/>
              <a:t> a </a:t>
            </a:r>
            <a:r>
              <a:rPr lang="hu-HU" sz="2000" b="1" i="1" dirty="0"/>
              <a:t>hazai </a:t>
            </a:r>
            <a:r>
              <a:rPr lang="hu-HU" sz="2000" b="1" i="1" dirty="0" err="1" smtClean="0"/>
              <a:t>HANO-s</a:t>
            </a:r>
            <a:r>
              <a:rPr lang="hu-HU" sz="2000" b="1" i="1" dirty="0" smtClean="0"/>
              <a:t> </a:t>
            </a:r>
            <a:r>
              <a:rPr lang="hu-HU" sz="2000" b="1" i="1" dirty="0"/>
              <a:t>közösség aktuális létszámáról – egyszerűbb-e ma helyes diagnózishoz </a:t>
            </a:r>
            <a:r>
              <a:rPr lang="hu-HU" sz="2000" b="1" i="1" dirty="0" smtClean="0"/>
              <a:t>jutni? </a:t>
            </a:r>
            <a:endParaRPr lang="hu-HU" sz="2000" b="1" i="1" dirty="0"/>
          </a:p>
          <a:p>
            <a:pPr indent="14288" defTabSz="400050"/>
            <a:r>
              <a:rPr lang="hu-HU" sz="2000" b="1" i="1" dirty="0" smtClean="0"/>
              <a:t> a </a:t>
            </a:r>
            <a:r>
              <a:rPr lang="hu-HU" sz="2000" b="1" i="1" dirty="0"/>
              <a:t>terápia és gyógyszer-ellátás 2020. évi tapasztalatairól,</a:t>
            </a:r>
          </a:p>
          <a:p>
            <a:pPr indent="14288" defTabSz="400050"/>
            <a:r>
              <a:rPr lang="hu-HU" sz="2000" b="1" i="1" dirty="0" smtClean="0"/>
              <a:t> további </a:t>
            </a:r>
            <a:r>
              <a:rPr lang="hu-HU" sz="2000" b="1" i="1" dirty="0"/>
              <a:t>terápiás fejlesztésekről, a kísérletek helyzetéről a </a:t>
            </a:r>
            <a:r>
              <a:rPr lang="hu-HU" sz="2000" b="1" i="1" dirty="0" err="1"/>
              <a:t>pandémia</a:t>
            </a:r>
            <a:r>
              <a:rPr lang="hu-HU" sz="2000" b="1" i="1" dirty="0"/>
              <a:t> alatt </a:t>
            </a:r>
          </a:p>
          <a:p>
            <a:pPr marL="0" indent="0" defTabSz="271463">
              <a:buNone/>
            </a:pPr>
            <a:r>
              <a:rPr lang="hu-HU" sz="2000" i="1" dirty="0" smtClean="0"/>
              <a:t>	Prof</a:t>
            </a:r>
            <a:r>
              <a:rPr lang="hu-HU" sz="2000" i="1" dirty="0"/>
              <a:t>. Dr. Farkas Henriette </a:t>
            </a:r>
            <a:r>
              <a:rPr lang="hu-HU" sz="2000" i="1" dirty="0" err="1" smtClean="0"/>
              <a:t>DSc</a:t>
            </a:r>
            <a:r>
              <a:rPr lang="hu-HU" sz="2000" i="1" dirty="0" smtClean="0"/>
              <a:t>.</a:t>
            </a:r>
          </a:p>
          <a:p>
            <a:pPr marL="0" indent="0">
              <a:buNone/>
            </a:pPr>
            <a:endParaRPr lang="hu-HU" sz="2000" b="1" i="1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  <a:p>
            <a:pPr marL="0" indent="0">
              <a:buNone/>
            </a:pPr>
            <a:r>
              <a:rPr lang="hu-HU" sz="1600" i="1" dirty="0"/>
              <a:t> </a:t>
            </a:r>
            <a:endParaRPr lang="hu-HU" sz="16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0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IV.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185738" indent="-185738" defTabSz="185738">
              <a:buNone/>
            </a:pPr>
            <a:r>
              <a:rPr lang="hu-HU" sz="1600" b="1" i="1" dirty="0"/>
              <a:t>	</a:t>
            </a:r>
            <a:r>
              <a:rPr lang="hu-HU" sz="2400" b="1" i="1" dirty="0"/>
              <a:t>H</a:t>
            </a:r>
            <a:r>
              <a:rPr lang="hu-HU" sz="2400" b="1" i="1" dirty="0" smtClean="0"/>
              <a:t>azai </a:t>
            </a:r>
            <a:r>
              <a:rPr lang="hu-HU" sz="2400" b="1" i="1" dirty="0"/>
              <a:t>és nemzetközi </a:t>
            </a:r>
            <a:r>
              <a:rPr lang="hu-HU" sz="2400" b="1" i="1" dirty="0" smtClean="0"/>
              <a:t>események 2021, </a:t>
            </a:r>
            <a:endParaRPr lang="hu-HU" sz="2400" b="1" i="1" dirty="0" smtClean="0"/>
          </a:p>
          <a:p>
            <a:pPr indent="14288"/>
            <a:r>
              <a:rPr lang="hu-HU" sz="2000" b="1" i="1" dirty="0" smtClean="0"/>
              <a:t>Ritka </a:t>
            </a:r>
            <a:r>
              <a:rPr lang="hu-HU" sz="2000" b="1" i="1" dirty="0"/>
              <a:t>Betegségek </a:t>
            </a:r>
            <a:r>
              <a:rPr lang="hu-HU" sz="2000" b="1" i="1" dirty="0" smtClean="0"/>
              <a:t>Világnapja</a:t>
            </a:r>
          </a:p>
          <a:p>
            <a:pPr indent="0">
              <a:buNone/>
            </a:pPr>
            <a:r>
              <a:rPr lang="hu-HU" sz="2000" b="1" i="1" dirty="0"/>
              <a:t>	</a:t>
            </a:r>
            <a:r>
              <a:rPr lang="hu-HU" sz="2000" i="1" dirty="0" smtClean="0"/>
              <a:t>az alábbi virtuális </a:t>
            </a:r>
            <a:r>
              <a:rPr lang="hu-HU" sz="2000" i="1" dirty="0"/>
              <a:t>standdal vettünk részt:   </a:t>
            </a:r>
            <a:r>
              <a:rPr lang="hu-HU" sz="2000" b="1" i="1" dirty="0"/>
              <a:t/>
            </a:r>
            <a:br>
              <a:rPr lang="hu-HU" sz="2000" b="1" i="1" dirty="0"/>
            </a:br>
            <a:r>
              <a:rPr lang="hu-HU" sz="2000" b="1" i="1" dirty="0"/>
              <a:t>	</a:t>
            </a:r>
            <a:r>
              <a:rPr lang="hu-HU" sz="1400" b="1" i="1" dirty="0">
                <a:hlinkClick r:id="rId3"/>
              </a:rPr>
              <a:t>https://</a:t>
            </a:r>
            <a:r>
              <a:rPr lang="hu-HU" sz="1400" b="1" i="1" dirty="0" smtClean="0">
                <a:hlinkClick r:id="rId3"/>
              </a:rPr>
              <a:t>sites.google.com/a/rirosz.hu/rbv/ritka-nap-2021/program-2021/standszekci%C3%B3</a:t>
            </a:r>
            <a:endParaRPr lang="hu-HU" sz="1400" b="1" i="1" dirty="0" smtClean="0"/>
          </a:p>
          <a:p>
            <a:pPr indent="0">
              <a:buNone/>
            </a:pPr>
            <a:endParaRPr lang="hu-HU" sz="1400" b="1" i="1" dirty="0" smtClean="0"/>
          </a:p>
          <a:p>
            <a:pPr indent="0">
              <a:buNone/>
            </a:pPr>
            <a:endParaRPr lang="hu-HU" sz="2000" b="1" i="1" dirty="0"/>
          </a:p>
          <a:p>
            <a:pPr indent="14288"/>
            <a:endParaRPr lang="hu-HU" sz="2000" b="1" i="1" dirty="0" smtClean="0"/>
          </a:p>
          <a:p>
            <a:pPr indent="14288"/>
            <a:endParaRPr lang="hu-HU" sz="2000" b="1" i="1" dirty="0" smtClean="0"/>
          </a:p>
          <a:p>
            <a:pPr lvl="1" indent="14288"/>
            <a:endParaRPr lang="hu-HU" sz="1600" b="1" i="1" dirty="0" smtClean="0"/>
          </a:p>
          <a:p>
            <a:pPr marL="342900" lvl="1" indent="14288">
              <a:buFont typeface="Arial" charset="0"/>
              <a:buChar char="•"/>
            </a:pPr>
            <a:r>
              <a:rPr lang="hu-HU" sz="2000" b="1" i="1" dirty="0"/>
              <a:t>EUROTERV </a:t>
            </a:r>
            <a:r>
              <a:rPr lang="hu-HU" sz="2000" b="1" i="1" dirty="0" smtClean="0"/>
              <a:t>2021 konferencia</a:t>
            </a:r>
          </a:p>
          <a:p>
            <a:pPr marL="342900" lvl="1" indent="0">
              <a:buNone/>
            </a:pPr>
            <a:r>
              <a:rPr lang="hu-HU" sz="2000" b="1" i="1" dirty="0"/>
              <a:t>	</a:t>
            </a:r>
            <a:r>
              <a:rPr lang="hu-HU" sz="2000" i="1" dirty="0"/>
              <a:t>a </a:t>
            </a:r>
            <a:r>
              <a:rPr lang="hu-HU" sz="2000" i="1" dirty="0"/>
              <a:t>2020-ban </a:t>
            </a:r>
            <a:r>
              <a:rPr lang="hu-HU" sz="2000" i="1" dirty="0"/>
              <a:t>lejáró Nemzeti Terv aktualizálás 2030-ig, az EUROPLAN projekt </a:t>
            </a:r>
            <a:r>
              <a:rPr lang="hu-HU" sz="2000" i="1" dirty="0" smtClean="0"/>
              <a:t>	ajánlásai alapján</a:t>
            </a:r>
          </a:p>
          <a:p>
            <a:pPr marL="742950" lvl="2" indent="0">
              <a:buNone/>
            </a:pPr>
            <a:r>
              <a:rPr lang="hu-HU" sz="1400" b="1" i="1" dirty="0">
                <a:hlinkClick r:id="rId4"/>
              </a:rPr>
              <a:t>EUROTERV </a:t>
            </a:r>
            <a:r>
              <a:rPr lang="hu-HU" sz="1400" b="1" i="1" dirty="0">
                <a:hlinkClick r:id="rId4"/>
              </a:rPr>
              <a:t>Konferenciák - </a:t>
            </a:r>
            <a:r>
              <a:rPr lang="hu-HU" sz="1400" b="1" i="1" dirty="0" err="1">
                <a:hlinkClick r:id="rId4"/>
              </a:rPr>
              <a:t>Euroterv</a:t>
            </a:r>
            <a:r>
              <a:rPr lang="hu-HU" sz="1400" b="1" i="1" dirty="0">
                <a:hlinkClick r:id="rId4"/>
              </a:rPr>
              <a:t> VII. Konferencia, 2021 (</a:t>
            </a:r>
            <a:r>
              <a:rPr lang="hu-HU" sz="1400" b="1" i="1" dirty="0" err="1">
                <a:hlinkClick r:id="rId4"/>
              </a:rPr>
              <a:t>rirosz.hu</a:t>
            </a:r>
            <a:r>
              <a:rPr lang="hu-HU" sz="1400" b="1" i="1" dirty="0" smtClean="0">
                <a:hlinkClick r:id="rId4"/>
              </a:rPr>
              <a:t>)</a:t>
            </a:r>
            <a:endParaRPr lang="hu-HU" sz="1400" b="1" i="1" dirty="0" smtClean="0"/>
          </a:p>
          <a:p>
            <a:pPr marL="742950" lvl="2" indent="0">
              <a:buNone/>
            </a:pPr>
            <a:r>
              <a:rPr lang="hu-HU" sz="2000" i="1" dirty="0" smtClean="0"/>
              <a:t>	múlt </a:t>
            </a:r>
            <a:r>
              <a:rPr lang="hu-HU" sz="2000" i="1" dirty="0"/>
              <a:t>pénteken, közel 40 résztvevővel </a:t>
            </a:r>
            <a:r>
              <a:rPr lang="hu-HU" sz="2000" i="1" dirty="0" err="1"/>
              <a:t>lezajlottz</a:t>
            </a:r>
            <a:r>
              <a:rPr lang="hu-HU" sz="2000" i="1" dirty="0"/>
              <a:t> a konferencia, az </a:t>
            </a:r>
            <a:r>
              <a:rPr lang="hu-HU" sz="2000" i="1" dirty="0" smtClean="0"/>
              <a:t>	elhangzottakról </a:t>
            </a:r>
            <a:r>
              <a:rPr lang="hu-HU" sz="2000" i="1" dirty="0"/>
              <a:t>szóló felvétel hamarosan megtekinthető a RIROSZ honlapján</a:t>
            </a:r>
            <a:endParaRPr lang="hu-HU" sz="2000" i="1" dirty="0"/>
          </a:p>
          <a:p>
            <a:pPr marL="342900" lvl="1" indent="14288">
              <a:buFont typeface="Arial" charset="0"/>
              <a:buChar char="•"/>
            </a:pPr>
            <a:endParaRPr lang="hu-HU" sz="2000" i="1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208" y="2886358"/>
            <a:ext cx="3257128" cy="18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V.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185738" indent="-185738" defTabSz="185738">
              <a:buNone/>
            </a:pPr>
            <a:r>
              <a:rPr lang="hu-HU" sz="1600" b="1" i="1" dirty="0"/>
              <a:t>	</a:t>
            </a:r>
            <a:r>
              <a:rPr lang="hu-HU" sz="2400" b="1" i="1" dirty="0"/>
              <a:t>H</a:t>
            </a:r>
            <a:r>
              <a:rPr lang="hu-HU" sz="2400" b="1" i="1" dirty="0" smtClean="0"/>
              <a:t>azai </a:t>
            </a:r>
            <a:r>
              <a:rPr lang="hu-HU" sz="2400" b="1" i="1" dirty="0"/>
              <a:t>és nemzetközi </a:t>
            </a:r>
            <a:r>
              <a:rPr lang="hu-HU" sz="2400" b="1" i="1" dirty="0" smtClean="0"/>
              <a:t>események 2021</a:t>
            </a:r>
          </a:p>
          <a:p>
            <a:pPr marL="185738" indent="-185738" defTabSz="185738">
              <a:buNone/>
            </a:pPr>
            <a:r>
              <a:rPr lang="hu-HU" sz="2000" b="1" i="1" dirty="0" smtClean="0">
                <a:solidFill>
                  <a:srgbClr val="0070C0"/>
                </a:solidFill>
              </a:rPr>
              <a:t>	Számunkra kétségkívül az év legjelentősebb eseménye:</a:t>
            </a:r>
            <a:endParaRPr lang="hu-HU" sz="2000" b="1" i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hu-HU" sz="2000" i="1" dirty="0" smtClean="0"/>
              <a:t>12th C1-INH </a:t>
            </a:r>
            <a:r>
              <a:rPr lang="hu-HU" sz="2000" i="1" dirty="0" err="1" smtClean="0"/>
              <a:t>Deficiency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Workshop</a:t>
            </a:r>
            <a:r>
              <a:rPr lang="hu-HU" sz="2000" i="1" dirty="0" smtClean="0"/>
              <a:t> – ON_LINE BUDAPEST</a:t>
            </a:r>
          </a:p>
          <a:p>
            <a:pPr indent="0">
              <a:buNone/>
            </a:pPr>
            <a:r>
              <a:rPr lang="hu-HU" sz="2000" i="1" dirty="0" smtClean="0"/>
              <a:t>A pandémia miatt egy év csúszással, de mégiscsak sor került az aktuális tudományos csúcstalálkozóra, a HANO megértését és terápiáját szolgáló kutatási és klinikai nagy seregszemlére – ismét nagy sikerrel és a megszokott, nemzetközi elismerést kivívó </a:t>
            </a:r>
            <a:r>
              <a:rPr lang="hu-HU" sz="2000" i="1" dirty="0" err="1" smtClean="0"/>
              <a:t>szinvonalon</a:t>
            </a:r>
            <a:endParaRPr lang="hu-HU" sz="2000" i="1" dirty="0" smtClean="0"/>
          </a:p>
          <a:p>
            <a:pPr indent="0">
              <a:buNone/>
            </a:pPr>
            <a:r>
              <a:rPr lang="hu-HU" sz="2000" i="1" dirty="0" smtClean="0"/>
              <a:t> </a:t>
            </a:r>
            <a:endParaRPr lang="hu-HU" sz="2000" i="1" dirty="0" smtClean="0"/>
          </a:p>
          <a:p>
            <a:pPr indent="0">
              <a:buNone/>
            </a:pPr>
            <a:r>
              <a:rPr lang="hu-HU" sz="1600" b="1" i="1" dirty="0" smtClean="0"/>
              <a:t>képek a korábbi </a:t>
            </a:r>
            <a:r>
              <a:rPr lang="hu-HU" sz="1600" b="1" i="1" dirty="0" err="1" smtClean="0"/>
              <a:t>workshopról</a:t>
            </a:r>
            <a:r>
              <a:rPr lang="hu-HU" sz="1600" b="1" i="1" dirty="0" smtClean="0"/>
              <a:t>				és </a:t>
            </a:r>
            <a:r>
              <a:rPr lang="hu-HU" sz="1600" b="1" i="1" dirty="0"/>
              <a:t>a mostaniról</a:t>
            </a:r>
          </a:p>
          <a:p>
            <a:pPr indent="0">
              <a:buNone/>
            </a:pPr>
            <a:endParaRPr lang="hu-HU" sz="1600" b="1" i="1" dirty="0" smtClean="0"/>
          </a:p>
          <a:p>
            <a:pPr lvl="8" indent="14288"/>
            <a:endParaRPr lang="hu-HU" sz="800" b="1" i="1" dirty="0" smtClean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49145"/>
            <a:ext cx="2664296" cy="17761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0" y="3908409"/>
            <a:ext cx="1919772" cy="12798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19161"/>
            <a:ext cx="2238413" cy="1492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34" y="48064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VI.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indent="0">
              <a:buNone/>
            </a:pPr>
            <a:r>
              <a:rPr lang="hu-HU" sz="2400" b="1" i="1" dirty="0" smtClean="0"/>
              <a:t>12th </a:t>
            </a:r>
            <a:r>
              <a:rPr lang="hu-HU" sz="2400" b="1" i="1" dirty="0"/>
              <a:t>C1-INH </a:t>
            </a:r>
            <a:r>
              <a:rPr lang="hu-HU" sz="2400" b="1" i="1" dirty="0" err="1"/>
              <a:t>Deficiency</a:t>
            </a:r>
            <a:r>
              <a:rPr lang="hu-HU" sz="2400" b="1" i="1" dirty="0"/>
              <a:t> </a:t>
            </a:r>
            <a:r>
              <a:rPr lang="hu-HU" sz="2400" b="1" i="1" dirty="0" err="1"/>
              <a:t>Workshop</a:t>
            </a:r>
            <a:r>
              <a:rPr lang="hu-HU" sz="2400" b="1" i="1" dirty="0"/>
              <a:t> </a:t>
            </a:r>
            <a:r>
              <a:rPr lang="hu-HU" sz="2400" b="1" i="1" dirty="0" smtClean="0"/>
              <a:t>2021.06.03.-06</a:t>
            </a:r>
          </a:p>
          <a:p>
            <a:pPr indent="0">
              <a:buNone/>
            </a:pPr>
            <a:r>
              <a:rPr lang="hu-HU" sz="2000" i="1" dirty="0" smtClean="0"/>
              <a:t>A résztvevők online csoportképe: „VENDÉGKÖNYV”</a:t>
            </a:r>
            <a:endParaRPr lang="hu-HU" sz="2000" i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5344"/>
            <a:ext cx="7762008" cy="43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endParaRPr lang="hu-HU" sz="2800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VII.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185738" indent="-185738" defTabSz="185738">
              <a:buNone/>
            </a:pPr>
            <a:r>
              <a:rPr lang="hu-HU" sz="1600" b="1" i="1" dirty="0"/>
              <a:t>	</a:t>
            </a:r>
            <a:r>
              <a:rPr lang="hu-HU" sz="2400" b="1" i="1" dirty="0" smtClean="0"/>
              <a:t>HAEI Regionális szervezet on-line megbeszélései</a:t>
            </a:r>
          </a:p>
          <a:p>
            <a:pPr marL="585788" lvl="1" indent="-185738" defTabSz="185738">
              <a:buNone/>
            </a:pPr>
            <a:r>
              <a:rPr lang="hu-HU" sz="2000" b="1" i="1" dirty="0"/>
              <a:t>	</a:t>
            </a:r>
            <a:r>
              <a:rPr lang="hu-HU" sz="2000" b="1" i="1" dirty="0" smtClean="0"/>
              <a:t>				</a:t>
            </a:r>
            <a:r>
              <a:rPr lang="hu-HU" sz="2000" i="1" dirty="0" smtClean="0"/>
              <a:t>Szervezetünket ezen a fórumon Maros Zoltán, az egyesület titkára 								képviseli</a:t>
            </a:r>
          </a:p>
          <a:p>
            <a:pPr marL="585788" lvl="1" indent="-185738" defTabSz="185738">
              <a:buNone/>
            </a:pPr>
            <a:endParaRPr lang="hu-HU" sz="2000" i="1" dirty="0"/>
          </a:p>
          <a:p>
            <a:pPr marL="585788" lvl="1" indent="-185738" defTabSz="185738">
              <a:buNone/>
            </a:pPr>
            <a:r>
              <a:rPr lang="hu-HU" sz="2400" b="1" i="1" dirty="0"/>
              <a:t>Global </a:t>
            </a:r>
            <a:r>
              <a:rPr lang="hu-HU" sz="2400" b="1" i="1" dirty="0" err="1" smtClean="0"/>
              <a:t>Perspectives</a:t>
            </a:r>
            <a:r>
              <a:rPr lang="hu-HU" sz="2400" b="1" i="1" dirty="0" smtClean="0"/>
              <a:t> </a:t>
            </a:r>
            <a:r>
              <a:rPr lang="hu-HU" sz="2400" b="1" i="1" dirty="0"/>
              <a:t>	</a:t>
            </a:r>
            <a:r>
              <a:rPr lang="hu-HU" sz="2400" b="1" i="1" dirty="0" smtClean="0"/>
              <a:t>rendszeres hírfolyam a HAEi összeállításában</a:t>
            </a:r>
          </a:p>
          <a:p>
            <a:pPr marL="585788" lvl="1" indent="-185738" defTabSz="185738">
              <a:buNone/>
            </a:pPr>
            <a:r>
              <a:rPr lang="hu-HU" sz="2400" b="1" i="1" dirty="0"/>
              <a:t>	</a:t>
            </a:r>
            <a:r>
              <a:rPr lang="hu-HU" sz="2400" b="1" i="1" dirty="0" smtClean="0"/>
              <a:t>				</a:t>
            </a:r>
            <a:r>
              <a:rPr lang="fr-FR" sz="1600" dirty="0">
                <a:hlinkClick r:id="rId3"/>
              </a:rPr>
              <a:t>Global Perspective Magazines - HAE International (HAEi</a:t>
            </a:r>
            <a:r>
              <a:rPr lang="fr-FR" sz="1600" dirty="0" smtClean="0">
                <a:hlinkClick r:id="rId3"/>
              </a:rPr>
              <a:t>)</a:t>
            </a:r>
            <a:endParaRPr lang="hu-HU" sz="1600" dirty="0" smtClean="0"/>
          </a:p>
          <a:p>
            <a:pPr marL="585788" lvl="1" indent="-185738" defTabSz="185738">
              <a:buNone/>
            </a:pPr>
            <a:r>
              <a:rPr lang="hu-HU" sz="1600" i="1" dirty="0"/>
              <a:t>	</a:t>
            </a:r>
            <a:r>
              <a:rPr lang="hu-HU" sz="1600" i="1" dirty="0" smtClean="0"/>
              <a:t>				a szeptemberi számban már olvasni lehetett az érdekvédelmi felkészülést támogató új </a:t>
            </a:r>
            <a:br>
              <a:rPr lang="hu-HU" sz="1600" i="1" dirty="0" smtClean="0"/>
            </a:br>
            <a:r>
              <a:rPr lang="hu-HU" sz="1600" i="1" dirty="0" smtClean="0"/>
              <a:t>				oktatási </a:t>
            </a:r>
            <a:r>
              <a:rPr lang="hu-HU" sz="1600" i="1" dirty="0" err="1" smtClean="0"/>
              <a:t>anygokról</a:t>
            </a:r>
            <a:endParaRPr lang="hu-HU" sz="1600" i="1" dirty="0" smtClean="0"/>
          </a:p>
          <a:p>
            <a:pPr marL="585788" lvl="1" indent="-185738" defTabSz="185738">
              <a:buNone/>
            </a:pPr>
            <a:r>
              <a:rPr lang="hu-HU" sz="1600" i="1" dirty="0"/>
              <a:t>	</a:t>
            </a:r>
            <a:r>
              <a:rPr lang="hu-HU" sz="1600" i="1" dirty="0" smtClean="0"/>
              <a:t>				a HAE </a:t>
            </a:r>
            <a:r>
              <a:rPr lang="hu-HU" sz="1600" i="1" dirty="0" err="1" smtClean="0"/>
              <a:t>TrackR</a:t>
            </a:r>
            <a:r>
              <a:rPr lang="hu-HU" sz="1600" i="1" dirty="0" smtClean="0"/>
              <a:t> hozzáférhetőségéről</a:t>
            </a:r>
          </a:p>
          <a:p>
            <a:pPr marL="585788" lvl="1" indent="-185738" defTabSz="185738">
              <a:buNone/>
            </a:pPr>
            <a:r>
              <a:rPr lang="hu-HU" sz="1600" i="1" dirty="0"/>
              <a:t>	</a:t>
            </a:r>
            <a:r>
              <a:rPr lang="hu-HU" sz="1600" i="1" dirty="0" smtClean="0"/>
              <a:t>				on-line regionális találkozókról</a:t>
            </a:r>
          </a:p>
          <a:p>
            <a:pPr marL="585788" lvl="1" indent="-185738" defTabSz="185738">
              <a:buNone/>
            </a:pPr>
            <a:r>
              <a:rPr lang="hu-HU" sz="1600" i="1" dirty="0" smtClean="0"/>
              <a:t>	</a:t>
            </a:r>
            <a:r>
              <a:rPr lang="hu-HU" sz="2400" b="1" i="1" dirty="0" smtClean="0"/>
              <a:t>Digitális applikációk</a:t>
            </a:r>
          </a:p>
          <a:p>
            <a:pPr marL="585788" lvl="1" indent="-185738" defTabSz="185738">
              <a:buNone/>
            </a:pPr>
            <a:r>
              <a:rPr lang="hu-HU" sz="2400" b="1" i="1" dirty="0" smtClean="0"/>
              <a:t>					</a:t>
            </a:r>
            <a:r>
              <a:rPr lang="hu-HU" sz="1600" i="1" dirty="0" smtClean="0"/>
              <a:t>az egyesületi munka segítésére, miközben tiszteletben tartjuk a GDRP követelményeit</a:t>
            </a:r>
          </a:p>
          <a:p>
            <a:pPr marL="585788" lvl="1" indent="-185738" defTabSz="185738">
              <a:buNone/>
            </a:pPr>
            <a:r>
              <a:rPr lang="hu-HU" sz="1600" i="1" dirty="0"/>
              <a:t>	</a:t>
            </a:r>
            <a:r>
              <a:rPr lang="hu-HU" sz="1600" i="1" dirty="0" smtClean="0"/>
              <a:t>				az egyesületen belüli kapcsolattartás – biztonságos, gyors, központilag karbantartott</a:t>
            </a:r>
          </a:p>
          <a:p>
            <a:pPr marL="585788" lvl="1" indent="-185738" defTabSz="185738">
              <a:buNone/>
            </a:pPr>
            <a:r>
              <a:rPr lang="hu-HU" sz="1600" i="1" dirty="0" smtClean="0"/>
              <a:t>					</a:t>
            </a:r>
            <a:r>
              <a:rPr lang="hu-HU" sz="1600" i="1" dirty="0" err="1" smtClean="0"/>
              <a:t>Mmaros</a:t>
            </a:r>
            <a:r>
              <a:rPr lang="hu-HU" sz="1600" i="1" dirty="0" smtClean="0"/>
              <a:t> Zoltán</a:t>
            </a:r>
            <a:endParaRPr lang="hu-HU" sz="1600" i="1" dirty="0" smtClean="0"/>
          </a:p>
          <a:p>
            <a:pPr lvl="1" indent="14288"/>
            <a:endParaRPr lang="hu-HU" sz="1600" b="1" i="1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6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9083352" cy="6336704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b="1" i="1" dirty="0" smtClean="0">
                <a:solidFill>
                  <a:schemeClr val="tx2"/>
                </a:solidFill>
              </a:rPr>
              <a:t>A virtuális találkozó programja </a:t>
            </a:r>
            <a:r>
              <a:rPr lang="hu-HU" sz="2800" b="1" i="1" dirty="0" smtClean="0">
                <a:solidFill>
                  <a:schemeClr val="tx2"/>
                </a:solidFill>
              </a:rPr>
              <a:t>VIII</a:t>
            </a:r>
            <a:r>
              <a:rPr lang="hu-HU" sz="2800" b="1" i="1" dirty="0" smtClean="0">
                <a:solidFill>
                  <a:schemeClr val="tx2"/>
                </a:solidFill>
              </a:rPr>
              <a:t>.</a:t>
            </a:r>
            <a:r>
              <a:rPr lang="hu-HU" sz="2800" b="1" i="1" dirty="0">
                <a:solidFill>
                  <a:schemeClr val="tx2"/>
                </a:solidFill>
              </a:rPr>
              <a:t> </a:t>
            </a:r>
            <a:endParaRPr lang="hu-H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pPr marL="0" indent="0" defTabSz="185738">
              <a:buNone/>
            </a:pPr>
            <a:r>
              <a:rPr lang="hu-HU" sz="1600" b="1" i="1" dirty="0"/>
              <a:t>	</a:t>
            </a:r>
          </a:p>
          <a:p>
            <a:pPr marL="185738" indent="0">
              <a:buNone/>
            </a:pPr>
            <a:r>
              <a:rPr lang="hu-HU" sz="1600" i="1" dirty="0"/>
              <a:t> </a:t>
            </a:r>
            <a:r>
              <a:rPr lang="hu-HU" sz="2400" b="1" i="1" dirty="0" smtClean="0"/>
              <a:t>Beszélgetés aktuális kérdésekről, igényekről, feladatokról</a:t>
            </a:r>
            <a:endParaRPr lang="hu-HU" sz="2400" dirty="0"/>
          </a:p>
          <a:p>
            <a:pPr marL="185738" indent="0">
              <a:buNone/>
              <a:tabLst>
                <a:tab pos="185738" algn="l"/>
              </a:tabLst>
            </a:pPr>
            <a:r>
              <a:rPr lang="hu-HU" sz="2000" i="1" dirty="0"/>
              <a:t>Párbeszéd </a:t>
            </a:r>
            <a:r>
              <a:rPr lang="hu-HU" sz="2000" i="1" dirty="0" smtClean="0"/>
              <a:t>- interaktív</a:t>
            </a:r>
            <a:endParaRPr lang="hu-HU" sz="2000" dirty="0"/>
          </a:p>
          <a:p>
            <a:pPr marL="0" indent="185738">
              <a:buNone/>
            </a:pPr>
            <a:r>
              <a:rPr lang="hu-HU" sz="2000" i="1" dirty="0" smtClean="0"/>
              <a:t>Részvevők</a:t>
            </a:r>
          </a:p>
          <a:p>
            <a:pPr marL="0" indent="0">
              <a:buNone/>
            </a:pPr>
            <a:r>
              <a:rPr lang="hu-HU" sz="2000" b="1" i="1" dirty="0" smtClean="0"/>
              <a:t>Témajavaslatok:			</a:t>
            </a:r>
            <a:r>
              <a:rPr lang="hu-HU" sz="2000" b="1" i="1" dirty="0" err="1" smtClean="0"/>
              <a:t>-</a:t>
            </a:r>
            <a:r>
              <a:rPr lang="hu-HU" sz="2000" dirty="0" err="1" smtClean="0"/>
              <a:t>gyógyszerkiszerelések</a:t>
            </a:r>
            <a:r>
              <a:rPr lang="hu-HU" sz="2000" dirty="0" smtClean="0"/>
              <a:t> </a:t>
            </a:r>
            <a:r>
              <a:rPr lang="hu-HU" sz="2000" dirty="0"/>
              <a:t>egyéni felhasználását, a 				mobilitást támogató </a:t>
            </a:r>
            <a:r>
              <a:rPr lang="hu-HU" sz="2000" dirty="0" smtClean="0"/>
              <a:t>többcélú hordeszköz 					kifejlesztése </a:t>
            </a:r>
            <a:r>
              <a:rPr lang="hu-HU" sz="2000" dirty="0"/>
              <a:t>betegeink számára</a:t>
            </a:r>
          </a:p>
          <a:p>
            <a:pPr marL="0" indent="0">
              <a:buNone/>
            </a:pPr>
            <a:r>
              <a:rPr lang="hu-HU" sz="2000" dirty="0"/>
              <a:t>				</a:t>
            </a:r>
            <a:r>
              <a:rPr lang="hu-HU" sz="2000" dirty="0" smtClean="0"/>
              <a:t>-HANO-COVID </a:t>
            </a:r>
            <a:r>
              <a:rPr lang="hu-HU" sz="2000" dirty="0"/>
              <a:t>kölcsönhatás, </a:t>
            </a:r>
            <a:r>
              <a:rPr lang="hu-HU" sz="2000" dirty="0" smtClean="0"/>
              <a:t>tapasztalatok</a:t>
            </a:r>
            <a:r>
              <a:rPr lang="hu-HU" sz="2000" dirty="0"/>
              <a:t>	</a:t>
            </a:r>
          </a:p>
          <a:p>
            <a:pPr marL="0" indent="0">
              <a:buNone/>
            </a:pPr>
            <a:r>
              <a:rPr lang="hu-HU" sz="2000" dirty="0"/>
              <a:t>				</a:t>
            </a:r>
            <a:r>
              <a:rPr lang="hu-HU" sz="2000" dirty="0" err="1" smtClean="0"/>
              <a:t>-Ki</a:t>
            </a:r>
            <a:r>
              <a:rPr lang="hu-HU" sz="2000" dirty="0" smtClean="0"/>
              <a:t> </a:t>
            </a:r>
            <a:r>
              <a:rPr lang="hu-HU" sz="2000" dirty="0"/>
              <a:t>milyen injekciót kapott, átoltottság HANOs 				</a:t>
            </a:r>
            <a:r>
              <a:rPr lang="hu-HU" sz="2000" dirty="0" smtClean="0"/>
              <a:t>betegtársaink körében</a:t>
            </a:r>
            <a:r>
              <a:rPr lang="hu-HU" sz="2000" dirty="0"/>
              <a:t>	</a:t>
            </a:r>
          </a:p>
          <a:p>
            <a:pPr marL="0" indent="0">
              <a:buNone/>
            </a:pPr>
            <a:r>
              <a:rPr lang="hu-HU" sz="2000" dirty="0"/>
              <a:t>				</a:t>
            </a:r>
            <a:r>
              <a:rPr lang="hu-HU" sz="2000" dirty="0" smtClean="0"/>
              <a:t>-A </a:t>
            </a:r>
            <a:r>
              <a:rPr lang="hu-HU" sz="2000" dirty="0"/>
              <a:t>„HANOs történetek” kiadvány </a:t>
            </a:r>
            <a:r>
              <a:rPr lang="hu-HU" sz="2000" dirty="0" smtClean="0"/>
              <a:t>terítése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-ERN ITHAKA – Európai Referencia Hálózatok, 				betegképviselet bővítése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-RIROSZ (MAÖBE) önkéntesek részvétele a 					közösségi munkában</a:t>
            </a:r>
            <a:endParaRPr lang="hu-HU" sz="20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A93D-FB35-44DB-A478-3E662C8FA64E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tegtalalkozo_13Nov09_cmptb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Betegtalalkozo_13Nov09_cmptbl</Template>
  <TotalTime>5621</TotalTime>
  <Words>431</Words>
  <Application>Microsoft Office PowerPoint</Application>
  <PresentationFormat>Diavetítés a képernyőre (4:3 oldalarány)</PresentationFormat>
  <Paragraphs>225</Paragraphs>
  <Slides>15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Betegtalalkozo_13Nov09_cmptbl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Egyesület, pénzügyi helyzet, - aktuális tagdíj I.  </vt:lpstr>
      <vt:lpstr>Egyesület, pénzügyi helyzet, - aktuális tagdíj II.  </vt:lpstr>
      <vt:lpstr>Egyesület, pénzügyi helyzet, - aktuális tagdíj III.  </vt:lpstr>
      <vt:lpstr>Egyesület, pénzügyi helyzet, - aktuális tagdíj IV  </vt:lpstr>
      <vt:lpstr>PowerPoint bemutató</vt:lpstr>
      <vt:lpstr>Áldott, békés karácsonyt és boldog új esztendőt!  Szeretettel a HANO Csapat </vt:lpstr>
    </vt:vector>
  </TitlesOfParts>
  <Company>Inotal Alumíniumfeldolgozó Zrt.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Nagy István</dc:creator>
  <cp:lastModifiedBy>Microsoft-fiók</cp:lastModifiedBy>
  <cp:revision>289</cp:revision>
  <dcterms:created xsi:type="dcterms:W3CDTF">2012-11-15T22:11:54Z</dcterms:created>
  <dcterms:modified xsi:type="dcterms:W3CDTF">2021-11-29T14:42:17Z</dcterms:modified>
</cp:coreProperties>
</file>